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6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36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84700" cy="687705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019675" y="2133600"/>
            <a:ext cx="6344285" cy="808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Traffic Sign Recognition</a:t>
            </a:r>
            <a:endParaRPr lang="en-US" alt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128895" y="3105150"/>
            <a:ext cx="609600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  <a:sym typeface="+mn-ea"/>
              </a:rPr>
              <a:t>A Deep Learning-Based Image Classification Project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  <a:sym typeface="+mn-ea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Presented by: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MUHAMMAD MARZAN HUSSAIN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Department of CSE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Date: 10. 07. 2025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alt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0" y="3072765"/>
            <a:ext cx="12191365" cy="7124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Any Questions!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 0"/>
          <p:cNvSpPr/>
          <p:nvPr/>
        </p:nvSpPr>
        <p:spPr>
          <a:xfrm>
            <a:off x="635" y="515620"/>
            <a:ext cx="12191365" cy="7124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Thank You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308094" y="1622504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Introduction to TSR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094" y="2768481"/>
            <a:ext cx="541615" cy="541615"/>
          </a:xfrm>
          <a:prstGeom prst="rect">
            <a:avLst/>
          </a:prstGeom>
        </p:spPr>
      </p:pic>
      <p:sp>
        <p:nvSpPr>
          <p:cNvPr id="6" name="Text 1"/>
          <p:cNvSpPr/>
          <p:nvPr>
            <p:custDataLst>
              <p:tags r:id="rId3"/>
            </p:custDataLst>
          </p:nvPr>
        </p:nvSpPr>
        <p:spPr>
          <a:xfrm>
            <a:off x="308094" y="35808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What is TSR?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>
            <p:custDataLst>
              <p:tags r:id="rId4"/>
            </p:custDataLst>
          </p:nvPr>
        </p:nvSpPr>
        <p:spPr>
          <a:xfrm>
            <a:off x="307975" y="4067175"/>
            <a:ext cx="386842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Classifying traffic signs from images using computer vision.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69604" y="2768481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>
            <p:custDataLst>
              <p:tags r:id="rId7"/>
            </p:custDataLst>
          </p:nvPr>
        </p:nvSpPr>
        <p:spPr>
          <a:xfrm>
            <a:off x="4769604" y="3580844"/>
            <a:ext cx="294048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Why is it important?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4"/>
          <p:cNvSpPr/>
          <p:nvPr>
            <p:custDataLst>
              <p:tags r:id="rId8"/>
            </p:custDataLst>
          </p:nvPr>
        </p:nvSpPr>
        <p:spPr>
          <a:xfrm>
            <a:off x="4769485" y="4067175"/>
            <a:ext cx="386842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Crucial for autonomous vehicles and driver assistance systems.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231114" y="2768481"/>
            <a:ext cx="541615" cy="541615"/>
          </a:xfrm>
          <a:prstGeom prst="rect">
            <a:avLst/>
          </a:prstGeom>
        </p:spPr>
      </p:pic>
      <p:sp>
        <p:nvSpPr>
          <p:cNvPr id="12" name="Text 5"/>
          <p:cNvSpPr/>
          <p:nvPr>
            <p:custDataLst>
              <p:tags r:id="rId11"/>
            </p:custDataLst>
          </p:nvPr>
        </p:nvSpPr>
        <p:spPr>
          <a:xfrm>
            <a:off x="9231114" y="35808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Ensuring safety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>
            <p:custDataLst>
              <p:tags r:id="rId12"/>
            </p:custDataLst>
          </p:nvPr>
        </p:nvSpPr>
        <p:spPr>
          <a:xfrm>
            <a:off x="9230995" y="4067175"/>
            <a:ext cx="296100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Enhances road safety and compliance with traffic regulations.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65549" y="1412081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Project Objectives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>
            <p:custDataLst>
              <p:tags r:id="rId1"/>
            </p:custDataLst>
          </p:nvPr>
        </p:nvSpPr>
        <p:spPr>
          <a:xfrm>
            <a:off x="265549" y="270353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330085" y="273012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890613" y="2769608"/>
            <a:ext cx="2531017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CNN Development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890613" y="3201222"/>
            <a:ext cx="5076304" cy="30782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Build and train a Convolutional Neural Network.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>
            <p:custDataLst>
              <p:tags r:id="rId5"/>
            </p:custDataLst>
          </p:nvPr>
        </p:nvSpPr>
        <p:spPr>
          <a:xfrm>
            <a:off x="6207302" y="270353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6271839" y="273012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6832367" y="2769608"/>
            <a:ext cx="2922779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Accurate Classification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6832367" y="3201222"/>
            <a:ext cx="5076304" cy="30782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Classify 43 types of traffic signs with high 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accuracy.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>
            <p:custDataLst>
              <p:tags r:id="rId9"/>
            </p:custDataLst>
          </p:nvPr>
        </p:nvSpPr>
        <p:spPr>
          <a:xfrm>
            <a:off x="265549" y="389372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330085" y="392031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890613" y="3959798"/>
            <a:ext cx="2659349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Real-time Prediction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890613" y="4391412"/>
            <a:ext cx="5076304" cy="61565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Enable predictions from uploaded images via a web application.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3"/>
          <p:cNvSpPr/>
          <p:nvPr>
            <p:custDataLst>
              <p:tags r:id="rId13"/>
            </p:custDataLst>
          </p:nvPr>
        </p:nvSpPr>
        <p:spPr>
          <a:xfrm>
            <a:off x="6207302" y="389372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Text 14"/>
          <p:cNvSpPr/>
          <p:nvPr>
            <p:custDataLst>
              <p:tags r:id="rId14"/>
            </p:custDataLst>
          </p:nvPr>
        </p:nvSpPr>
        <p:spPr>
          <a:xfrm>
            <a:off x="6271839" y="392031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 15"/>
          <p:cNvSpPr/>
          <p:nvPr>
            <p:custDataLst>
              <p:tags r:id="rId15"/>
            </p:custDataLst>
          </p:nvPr>
        </p:nvSpPr>
        <p:spPr>
          <a:xfrm>
            <a:off x="6832367" y="3959798"/>
            <a:ext cx="2582075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Interactive Interface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6"/>
          <p:cNvSpPr/>
          <p:nvPr>
            <p:custDataLst>
              <p:tags r:id="rId16"/>
            </p:custDataLst>
          </p:nvPr>
        </p:nvSpPr>
        <p:spPr>
          <a:xfrm>
            <a:off x="6832367" y="4391412"/>
            <a:ext cx="5076304" cy="61565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Create a Streamlit-based web app for user interaction.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43205" y="514350"/>
            <a:ext cx="4650105" cy="5568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Dataset Overview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30505" y="1746885"/>
            <a:ext cx="5132705" cy="5422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project utilises the widely-recognised GTSRB (German Traffic Sign Recognition Benchmark) dataset.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98450" y="279209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39,209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98450" y="377761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Total images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3580130" y="279209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43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580130" y="377761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Traffic sign classes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939290" y="477456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128x128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939290" y="576008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Image size in pixels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95" y="1699260"/>
            <a:ext cx="5132705" cy="3828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91135" y="955040"/>
            <a:ext cx="4662805" cy="2959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Data Preprocessing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91135" y="2426335"/>
            <a:ext cx="529526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407670" y="2859405"/>
            <a:ext cx="233172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Extraction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07670" y="3345180"/>
            <a:ext cx="4941570" cy="14478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ZIP files extracted from Google Drive.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829425" y="2101215"/>
            <a:ext cx="5157470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045960" y="2534285"/>
            <a:ext cx="2402205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Structure Flattening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045960" y="3020695"/>
            <a:ext cx="4941570" cy="14478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Nested directory structure organised for 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processing.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191135" y="4396105"/>
            <a:ext cx="529526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07670" y="4829175"/>
            <a:ext cx="2971165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Auto-labeling &amp; Batching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07670" y="5314950"/>
            <a:ext cx="494157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D5DCF6"/>
                </a:highlight>
                <a:latin typeface="Arial" panose="020B0604020202020204" pitchFamily="34" charset="0"/>
                <a:ea typeface="Consolas" panose="020B0609020204030204" pitchFamily="34" charset="-122"/>
                <a:cs typeface="Arial" panose="020B0604020202020204" pitchFamily="34" charset="0"/>
              </a:rPr>
              <a:t>image_dataset_from_directory()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used for efficiency.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829425" y="4070985"/>
            <a:ext cx="515810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045960" y="4504055"/>
            <a:ext cx="249428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Categorical Labelling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045960" y="4990465"/>
            <a:ext cx="4941570" cy="2870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Applied with shuffling for both training and validation sets.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22485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4907" y="2351921"/>
            <a:ext cx="7027664" cy="7099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CNN Model Architecture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204907" y="3385622"/>
            <a:ext cx="13119497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Our Convolutional Neural Network is designed for robust image classification.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204907" y="4167862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Input: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128x128 RGB images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04907" y="4588629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Layers:</a:t>
            </a:r>
            <a:endParaRPr lang="en-US" sz="1650" b="1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4907" y="5009396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convolutional blocks (Conv2D + MaxPool)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04907" y="543016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Flatten layer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4907" y="5850930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Dense layer with 1500 units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04907" y="6271697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Output layer with 43 units (Softmax)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035522" y="4167862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Optimizer: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Adam (learning rate=0.0001)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035522" y="4588629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Loss Function: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Categorical Crossentropy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035522" y="5009396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Activation Functions:</a:t>
            </a:r>
            <a:endParaRPr lang="en-US" sz="1650" b="1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035522" y="543016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ReLU for hidden layers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035522" y="5850930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Softmax for the output layer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317500" y="2529205"/>
            <a:ext cx="5431155" cy="6623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 Summary</a:t>
            </a:r>
            <a:endParaRPr lang="en-US" sz="38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317500" y="3522345"/>
            <a:ext cx="14628495" cy="3219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Detailed breakdown of the CNN's layers and parameters.</a:t>
            </a:r>
            <a:endParaRPr lang="en-US" sz="14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Object 11"/>
          <p:cNvGraphicFramePr/>
          <p:nvPr/>
        </p:nvGraphicFramePr>
        <p:xfrm>
          <a:off x="5807075" y="0"/>
          <a:ext cx="6384925" cy="685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5819775" imgH="6162675" progId="Paint.Picture">
                  <p:embed/>
                </p:oleObj>
              </mc:Choice>
              <mc:Fallback>
                <p:oleObj name="" r:id="rId1" imgW="5819775" imgH="6162675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07075" y="0"/>
                        <a:ext cx="6384925" cy="685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50614" y="388620"/>
            <a:ext cx="6263997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Training Performance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50614" y="1534597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model demonstrated strong performance during training over 10 epochs.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637699" y="2346166"/>
            <a:ext cx="5290780" cy="270748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Shape 9"/>
          <p:cNvSpPr/>
          <p:nvPr/>
        </p:nvSpPr>
        <p:spPr>
          <a:xfrm>
            <a:off x="637699" y="2346166"/>
            <a:ext cx="5264229" cy="270748"/>
          </a:xfrm>
          <a:prstGeom prst="roundRect">
            <a:avLst>
              <a:gd name="adj" fmla="val 33610"/>
            </a:avLst>
          </a:prstGeom>
          <a:solidFill>
            <a:srgbClr val="1A2D7A"/>
          </a:solidFill>
        </p:spPr>
      </p:sp>
      <p:sp>
        <p:nvSpPr>
          <p:cNvPr id="15" name="Text 10"/>
          <p:cNvSpPr/>
          <p:nvPr/>
        </p:nvSpPr>
        <p:spPr>
          <a:xfrm>
            <a:off x="6090880" y="2346166"/>
            <a:ext cx="839391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99.9%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37699" y="288754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Training Accuracy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37699" y="3893622"/>
            <a:ext cx="5290304" cy="270748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637699" y="3893622"/>
            <a:ext cx="5105043" cy="270748"/>
          </a:xfrm>
          <a:prstGeom prst="roundRect">
            <a:avLst>
              <a:gd name="adj" fmla="val 33610"/>
            </a:avLst>
          </a:prstGeom>
          <a:solidFill>
            <a:srgbClr val="1A2D7A"/>
          </a:solidFill>
        </p:spPr>
      </p:sp>
      <p:sp>
        <p:nvSpPr>
          <p:cNvPr id="19" name="Text 14"/>
          <p:cNvSpPr/>
          <p:nvPr/>
        </p:nvSpPr>
        <p:spPr>
          <a:xfrm>
            <a:off x="6090404" y="3893622"/>
            <a:ext cx="839867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99.6%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637699" y="4434999"/>
            <a:ext cx="287321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Validation Accuracy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637699" y="5034955"/>
            <a:ext cx="629257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model's accuracy improved consistently across epochs, indicating effective learning and generalisation without significant overfitting.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6540" y="2315210"/>
            <a:ext cx="3989070" cy="18491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238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8270" y="2417445"/>
            <a:ext cx="5534660" cy="481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Conclusion &amp; Future Work</a:t>
            </a:r>
            <a:endParaRPr lang="en-US" sz="42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28270" y="3345815"/>
            <a:ext cx="2390140" cy="240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Key Accomplishments</a:t>
            </a:r>
            <a:endParaRPr lang="en-US" sz="21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8270" y="38963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Successfully trained CNN for 43 traffic sign classes.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8270" y="43154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Achieved strong validation accuracy.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8270" y="473392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Developed an interactive Streamlit web application for real-time testing.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8270" y="561530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This project lays the groundwork for more advanced autonomous vehicle systems.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961505" y="3345815"/>
            <a:ext cx="2238375" cy="240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Future Directions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961505" y="38963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Implement live camera feed prediction.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961505" y="43154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Integrate diverse datasets from other countries.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961505" y="473392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Add bounding box detection for comprehensive object recognition.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961505" y="5497195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Explore transfer learning for enhanced performance.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10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1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2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3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4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5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6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7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8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9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20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1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2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3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4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5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3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4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5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6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7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8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9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2457</Words>
  <Application>WPS Presentation</Application>
  <PresentationFormat>Widescreen</PresentationFormat>
  <Paragraphs>156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Alexandria Semi Bold</vt:lpstr>
      <vt:lpstr>Sora Light</vt:lpstr>
      <vt:lpstr>Consolas</vt:lpstr>
      <vt:lpstr>Roboto Slab</vt:lpstr>
      <vt:lpstr>Roboto</vt:lpstr>
      <vt:lpstr>Microsoft YaHei</vt:lpstr>
      <vt:lpstr>Arial Unicode MS</vt:lpstr>
      <vt:lpstr>Calibri Light</vt:lpstr>
      <vt:lpstr>Calibri</vt:lpstr>
      <vt:lpstr>Times New Roman</vt:lpstr>
      <vt:lpstr>Office Theme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Marzan Hussain</cp:lastModifiedBy>
  <cp:revision>22</cp:revision>
  <dcterms:created xsi:type="dcterms:W3CDTF">2025-07-08T13:43:00Z</dcterms:created>
  <dcterms:modified xsi:type="dcterms:W3CDTF">2025-07-09T00:29:45Z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BEB0728349A844ECBA5E3E3E50407F3D_11</vt:lpwstr>
  </property>
  <property fmtid="{D5CDD505-2E9C-101B-9397-08002B2CF9AE}" pid="3" name="KSOProductBuildVer">
    <vt:lpwstr>2057-12.2.0.21931</vt:lpwstr>
  </property>
</Properties>
</file>